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341" r:id="rId3"/>
    <p:sldId id="274" r:id="rId4"/>
    <p:sldId id="325" r:id="rId5"/>
    <p:sldId id="326" r:id="rId6"/>
    <p:sldId id="331" r:id="rId7"/>
    <p:sldId id="327" r:id="rId8"/>
    <p:sldId id="336" r:id="rId9"/>
    <p:sldId id="337" r:id="rId10"/>
    <p:sldId id="328" r:id="rId11"/>
    <p:sldId id="329" r:id="rId12"/>
    <p:sldId id="332" r:id="rId13"/>
    <p:sldId id="338" r:id="rId14"/>
    <p:sldId id="339" r:id="rId15"/>
    <p:sldId id="340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Wells Fargo Sans" panose="020B0503020203020204" pitchFamily="34" charset="0"/>
      <p:regular r:id="rId24"/>
      <p:bold r:id="rId25"/>
      <p:italic r:id="rId26"/>
      <p:boldItalic r:id="rId27"/>
    </p:embeddedFont>
    <p:embeddedFont>
      <p:font typeface="Wells Fargo Sans Display" panose="020B0503020203020204" pitchFamily="3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4A1D-A631-704B-853A-9451CC0E5746}">
          <p14:sldIdLst>
            <p14:sldId id="256"/>
            <p14:sldId id="341"/>
            <p14:sldId id="274"/>
            <p14:sldId id="325"/>
            <p14:sldId id="326"/>
            <p14:sldId id="331"/>
            <p14:sldId id="327"/>
            <p14:sldId id="336"/>
            <p14:sldId id="337"/>
            <p14:sldId id="328"/>
            <p14:sldId id="329"/>
            <p14:sldId id="332"/>
            <p14:sldId id="338"/>
            <p14:sldId id="339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0" autoAdjust="0"/>
    <p:restoredTop sz="94635"/>
  </p:normalViewPr>
  <p:slideViewPr>
    <p:cSldViewPr snapToGrid="0">
      <p:cViewPr varScale="1">
        <p:scale>
          <a:sx n="142" d="100"/>
          <a:sy n="142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18C2F-2E83-4D67-B8E9-81A4646DCED9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EB935387-0384-4DA7-8BE8-817ADAB0BE5B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449AEC7F-4D3E-4A19-8F90-D4A3E2E10278}" type="parTrans" cxnId="{E7463E33-E5AD-46A3-88A7-0745E34902CB}">
      <dgm:prSet/>
      <dgm:spPr/>
      <dgm:t>
        <a:bodyPr/>
        <a:lstStyle/>
        <a:p>
          <a:endParaRPr lang="en-US"/>
        </a:p>
      </dgm:t>
    </dgm:pt>
    <dgm:pt modelId="{BF01A6FD-200F-4F29-A3D5-E9CC2B30DD5B}" type="sibTrans" cxnId="{E7463E33-E5AD-46A3-88A7-0745E34902CB}">
      <dgm:prSet/>
      <dgm:spPr/>
      <dgm:t>
        <a:bodyPr/>
        <a:lstStyle/>
        <a:p>
          <a:endParaRPr lang="en-US"/>
        </a:p>
      </dgm:t>
    </dgm:pt>
    <dgm:pt modelId="{F98F3ABD-17F6-4491-8E88-2516E73FF9AC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56D4AC67-DC5C-4C99-BC74-76014C3798E1}" type="parTrans" cxnId="{F8F37A70-BD09-4D3F-9442-0DF35A2181E5}">
      <dgm:prSet/>
      <dgm:spPr/>
      <dgm:t>
        <a:bodyPr/>
        <a:lstStyle/>
        <a:p>
          <a:endParaRPr lang="en-US"/>
        </a:p>
      </dgm:t>
    </dgm:pt>
    <dgm:pt modelId="{5C17E8E5-A797-4EC2-B692-AC8113F805AE}" type="sibTrans" cxnId="{F8F37A70-BD09-4D3F-9442-0DF35A2181E5}">
      <dgm:prSet/>
      <dgm:spPr/>
      <dgm:t>
        <a:bodyPr/>
        <a:lstStyle/>
        <a:p>
          <a:endParaRPr lang="en-US"/>
        </a:p>
      </dgm:t>
    </dgm:pt>
    <dgm:pt modelId="{81E53AD9-18DE-49C0-987D-6FE4C0530342}">
      <dgm:prSet phldrT="[Text]"/>
      <dgm:spPr/>
      <dgm:t>
        <a:bodyPr/>
        <a:lstStyle/>
        <a:p>
          <a:r>
            <a:rPr lang="en-US" dirty="0"/>
            <a:t>Generalized linear models</a:t>
          </a:r>
        </a:p>
      </dgm:t>
    </dgm:pt>
    <dgm:pt modelId="{09ADC6A7-ADD9-4531-A6EB-FC575F3123BE}" type="parTrans" cxnId="{DABCE4E2-1949-453E-92EA-DA1EEC70D804}">
      <dgm:prSet/>
      <dgm:spPr/>
      <dgm:t>
        <a:bodyPr/>
        <a:lstStyle/>
        <a:p>
          <a:endParaRPr lang="en-US"/>
        </a:p>
      </dgm:t>
    </dgm:pt>
    <dgm:pt modelId="{673CA138-52F0-4D61-B8C1-48792E6DDE64}" type="sibTrans" cxnId="{DABCE4E2-1949-453E-92EA-DA1EEC70D804}">
      <dgm:prSet/>
      <dgm:spPr/>
      <dgm:t>
        <a:bodyPr/>
        <a:lstStyle/>
        <a:p>
          <a:endParaRPr lang="en-US"/>
        </a:p>
      </dgm:t>
    </dgm:pt>
    <dgm:pt modelId="{24CD6EB5-DFA3-46E1-AE55-F5225013D942}">
      <dgm:prSet phldrT="[Text]"/>
      <dgm:spPr/>
      <dgm:t>
        <a:bodyPr/>
        <a:lstStyle/>
        <a:p>
          <a:r>
            <a:rPr lang="en-US" dirty="0"/>
            <a:t>Single-layer neural networks</a:t>
          </a:r>
        </a:p>
      </dgm:t>
    </dgm:pt>
    <dgm:pt modelId="{4C8F1FBF-B564-4A94-950D-1C9847D8CD52}" type="parTrans" cxnId="{CE327661-368B-414E-B1E6-8A660468B4A1}">
      <dgm:prSet/>
      <dgm:spPr/>
      <dgm:t>
        <a:bodyPr/>
        <a:lstStyle/>
        <a:p>
          <a:endParaRPr lang="en-US"/>
        </a:p>
      </dgm:t>
    </dgm:pt>
    <dgm:pt modelId="{A2D603FD-C6DC-4034-8E5E-5EB4D92CFCC4}" type="sibTrans" cxnId="{CE327661-368B-414E-B1E6-8A660468B4A1}">
      <dgm:prSet/>
      <dgm:spPr/>
      <dgm:t>
        <a:bodyPr/>
        <a:lstStyle/>
        <a:p>
          <a:endParaRPr lang="en-US"/>
        </a:p>
      </dgm:t>
    </dgm:pt>
    <dgm:pt modelId="{02F6B3F3-8465-4AF8-8F9E-98501278A40E}">
      <dgm:prSet phldrT="[Text]"/>
      <dgm:spPr/>
      <dgm:t>
        <a:bodyPr/>
        <a:lstStyle/>
        <a:p>
          <a:r>
            <a:rPr lang="en-US" dirty="0"/>
            <a:t>Multilayer neural networks</a:t>
          </a:r>
        </a:p>
      </dgm:t>
    </dgm:pt>
    <dgm:pt modelId="{2D67B639-C6FC-4381-BB77-0760C2AE2137}" type="parTrans" cxnId="{89AD0A6B-C293-46F4-9F04-B24F805F01E9}">
      <dgm:prSet/>
      <dgm:spPr/>
      <dgm:t>
        <a:bodyPr/>
        <a:lstStyle/>
        <a:p>
          <a:endParaRPr lang="en-US"/>
        </a:p>
      </dgm:t>
    </dgm:pt>
    <dgm:pt modelId="{A817E20C-E72E-4A0D-ADE0-76008A0A4240}" type="sibTrans" cxnId="{89AD0A6B-C293-46F4-9F04-B24F805F01E9}">
      <dgm:prSet/>
      <dgm:spPr/>
      <dgm:t>
        <a:bodyPr/>
        <a:lstStyle/>
        <a:p>
          <a:endParaRPr lang="en-US"/>
        </a:p>
      </dgm:t>
    </dgm:pt>
    <dgm:pt modelId="{B2F46024-424F-4AA7-B15E-746CF732C0B2}">
      <dgm:prSet phldrT="[Text]"/>
      <dgm:spPr/>
      <dgm:t>
        <a:bodyPr/>
        <a:lstStyle/>
        <a:p>
          <a:r>
            <a:rPr lang="en-US" dirty="0"/>
            <a:t>Convolutional neural networks</a:t>
          </a:r>
        </a:p>
      </dgm:t>
    </dgm:pt>
    <dgm:pt modelId="{8FE1535E-AD6D-4D34-8568-6FEF4316BAD1}" type="parTrans" cxnId="{EA2F24A2-828F-4CC5-9612-4AB0ACCB652E}">
      <dgm:prSet/>
      <dgm:spPr/>
      <dgm:t>
        <a:bodyPr/>
        <a:lstStyle/>
        <a:p>
          <a:endParaRPr lang="en-US"/>
        </a:p>
      </dgm:t>
    </dgm:pt>
    <dgm:pt modelId="{7C3CDD3F-610B-4EA9-9B54-9A858F94E67E}" type="sibTrans" cxnId="{EA2F24A2-828F-4CC5-9612-4AB0ACCB652E}">
      <dgm:prSet/>
      <dgm:spPr/>
      <dgm:t>
        <a:bodyPr/>
        <a:lstStyle/>
        <a:p>
          <a:endParaRPr lang="en-US"/>
        </a:p>
      </dgm:t>
    </dgm:pt>
    <dgm:pt modelId="{FED5D67D-8B95-4FB9-989B-4D871DCC3F39}" type="pres">
      <dgm:prSet presAssocID="{A6818C2F-2E83-4D67-B8E9-81A4646DCED9}" presName="Name0" presStyleCnt="0">
        <dgm:presLayoutVars>
          <dgm:dir/>
          <dgm:resizeHandles val="exact"/>
        </dgm:presLayoutVars>
      </dgm:prSet>
      <dgm:spPr/>
    </dgm:pt>
    <dgm:pt modelId="{46F96635-641A-40C6-BD91-3D2362FAFF5A}" type="pres">
      <dgm:prSet presAssocID="{A6818C2F-2E83-4D67-B8E9-81A4646DCED9}" presName="arrow" presStyleLbl="bgShp" presStyleIdx="0" presStyleCnt="1"/>
      <dgm:spPr/>
    </dgm:pt>
    <dgm:pt modelId="{5934A79B-FA68-4A6E-9B9D-BDD9B8D79166}" type="pres">
      <dgm:prSet presAssocID="{A6818C2F-2E83-4D67-B8E9-81A4646DCED9}" presName="points" presStyleCnt="0"/>
      <dgm:spPr/>
    </dgm:pt>
    <dgm:pt modelId="{A1810E30-1A7F-4DB7-B0C2-28870E00C3C0}" type="pres">
      <dgm:prSet presAssocID="{EB935387-0384-4DA7-8BE8-817ADAB0BE5B}" presName="compositeA" presStyleCnt="0"/>
      <dgm:spPr/>
    </dgm:pt>
    <dgm:pt modelId="{F31FF6C0-2D6F-4F5C-AF93-7180CFF6C3EF}" type="pres">
      <dgm:prSet presAssocID="{EB935387-0384-4DA7-8BE8-817ADAB0BE5B}" presName="textA" presStyleLbl="revTx" presStyleIdx="0" presStyleCnt="6">
        <dgm:presLayoutVars>
          <dgm:bulletEnabled val="1"/>
        </dgm:presLayoutVars>
      </dgm:prSet>
      <dgm:spPr/>
    </dgm:pt>
    <dgm:pt modelId="{0A1AA54E-F155-4C9E-8DD6-6A66B615CC97}" type="pres">
      <dgm:prSet presAssocID="{EB935387-0384-4DA7-8BE8-817ADAB0BE5B}" presName="circleA" presStyleLbl="node1" presStyleIdx="0" presStyleCnt="6"/>
      <dgm:spPr/>
    </dgm:pt>
    <dgm:pt modelId="{56BC4ABE-0B94-4E25-92A4-2F0651467EB1}" type="pres">
      <dgm:prSet presAssocID="{EB935387-0384-4DA7-8BE8-817ADAB0BE5B}" presName="spaceA" presStyleCnt="0"/>
      <dgm:spPr/>
    </dgm:pt>
    <dgm:pt modelId="{D65478B9-6E04-48E9-AAD0-66D5C9203AA9}" type="pres">
      <dgm:prSet presAssocID="{BF01A6FD-200F-4F29-A3D5-E9CC2B30DD5B}" presName="space" presStyleCnt="0"/>
      <dgm:spPr/>
    </dgm:pt>
    <dgm:pt modelId="{BE320A29-7481-4E12-8965-C7CCFEE194CA}" type="pres">
      <dgm:prSet presAssocID="{F98F3ABD-17F6-4491-8E88-2516E73FF9AC}" presName="compositeB" presStyleCnt="0"/>
      <dgm:spPr/>
    </dgm:pt>
    <dgm:pt modelId="{F7ED3F5F-6B12-4931-A4F9-0856940025C4}" type="pres">
      <dgm:prSet presAssocID="{F98F3ABD-17F6-4491-8E88-2516E73FF9AC}" presName="textB" presStyleLbl="revTx" presStyleIdx="1" presStyleCnt="6">
        <dgm:presLayoutVars>
          <dgm:bulletEnabled val="1"/>
        </dgm:presLayoutVars>
      </dgm:prSet>
      <dgm:spPr/>
    </dgm:pt>
    <dgm:pt modelId="{D01C60A9-E15B-47AC-9F5E-C7E1AC4A7955}" type="pres">
      <dgm:prSet presAssocID="{F98F3ABD-17F6-4491-8E88-2516E73FF9AC}" presName="circleB" presStyleLbl="node1" presStyleIdx="1" presStyleCnt="6"/>
      <dgm:spPr/>
    </dgm:pt>
    <dgm:pt modelId="{7B780B83-C9CD-4A4A-A76C-F6554BFDE5F0}" type="pres">
      <dgm:prSet presAssocID="{F98F3ABD-17F6-4491-8E88-2516E73FF9AC}" presName="spaceB" presStyleCnt="0"/>
      <dgm:spPr/>
    </dgm:pt>
    <dgm:pt modelId="{58063DB1-DDF6-40C5-ABAB-AF28558B7523}" type="pres">
      <dgm:prSet presAssocID="{5C17E8E5-A797-4EC2-B692-AC8113F805AE}" presName="space" presStyleCnt="0"/>
      <dgm:spPr/>
    </dgm:pt>
    <dgm:pt modelId="{D176428D-2EC9-44FE-8DA4-8B1BE256BBB4}" type="pres">
      <dgm:prSet presAssocID="{81E53AD9-18DE-49C0-987D-6FE4C0530342}" presName="compositeA" presStyleCnt="0"/>
      <dgm:spPr/>
    </dgm:pt>
    <dgm:pt modelId="{C5FF6E5E-3C2B-4E08-8A4E-504C4977B0C6}" type="pres">
      <dgm:prSet presAssocID="{81E53AD9-18DE-49C0-987D-6FE4C0530342}" presName="textA" presStyleLbl="revTx" presStyleIdx="2" presStyleCnt="6">
        <dgm:presLayoutVars>
          <dgm:bulletEnabled val="1"/>
        </dgm:presLayoutVars>
      </dgm:prSet>
      <dgm:spPr/>
    </dgm:pt>
    <dgm:pt modelId="{BA9424FF-AF31-4AD2-80FA-F5B086C6D975}" type="pres">
      <dgm:prSet presAssocID="{81E53AD9-18DE-49C0-987D-6FE4C0530342}" presName="circleA" presStyleLbl="node1" presStyleIdx="2" presStyleCnt="6"/>
      <dgm:spPr/>
    </dgm:pt>
    <dgm:pt modelId="{442ABEC2-EA3B-43D9-BB23-DFDBA417B1FD}" type="pres">
      <dgm:prSet presAssocID="{81E53AD9-18DE-49C0-987D-6FE4C0530342}" presName="spaceA" presStyleCnt="0"/>
      <dgm:spPr/>
    </dgm:pt>
    <dgm:pt modelId="{6AE7B613-1652-4AC5-BBBE-8E00E486CABD}" type="pres">
      <dgm:prSet presAssocID="{673CA138-52F0-4D61-B8C1-48792E6DDE64}" presName="space" presStyleCnt="0"/>
      <dgm:spPr/>
    </dgm:pt>
    <dgm:pt modelId="{B9CBF89B-D367-4AC1-9B38-FE0375ED7ACF}" type="pres">
      <dgm:prSet presAssocID="{24CD6EB5-DFA3-46E1-AE55-F5225013D942}" presName="compositeB" presStyleCnt="0"/>
      <dgm:spPr/>
    </dgm:pt>
    <dgm:pt modelId="{42B88069-EA45-4DF3-A439-ADF6F28D848E}" type="pres">
      <dgm:prSet presAssocID="{24CD6EB5-DFA3-46E1-AE55-F5225013D942}" presName="textB" presStyleLbl="revTx" presStyleIdx="3" presStyleCnt="6">
        <dgm:presLayoutVars>
          <dgm:bulletEnabled val="1"/>
        </dgm:presLayoutVars>
      </dgm:prSet>
      <dgm:spPr/>
    </dgm:pt>
    <dgm:pt modelId="{D361F227-60C0-47BA-92D0-8E4E456520CB}" type="pres">
      <dgm:prSet presAssocID="{24CD6EB5-DFA3-46E1-AE55-F5225013D942}" presName="circleB" presStyleLbl="node1" presStyleIdx="3" presStyleCnt="6"/>
      <dgm:spPr/>
    </dgm:pt>
    <dgm:pt modelId="{BC289307-7532-4936-A8B2-7FA5F78DFFE2}" type="pres">
      <dgm:prSet presAssocID="{24CD6EB5-DFA3-46E1-AE55-F5225013D942}" presName="spaceB" presStyleCnt="0"/>
      <dgm:spPr/>
    </dgm:pt>
    <dgm:pt modelId="{B79F936C-CE99-4721-9110-D09BF4F6384B}" type="pres">
      <dgm:prSet presAssocID="{A2D603FD-C6DC-4034-8E5E-5EB4D92CFCC4}" presName="space" presStyleCnt="0"/>
      <dgm:spPr/>
    </dgm:pt>
    <dgm:pt modelId="{255B95EC-3D92-483A-9C15-4E6C5D785DE1}" type="pres">
      <dgm:prSet presAssocID="{02F6B3F3-8465-4AF8-8F9E-98501278A40E}" presName="compositeA" presStyleCnt="0"/>
      <dgm:spPr/>
    </dgm:pt>
    <dgm:pt modelId="{D1BA0CBC-73C0-4A56-8F6C-A58CE9555FB8}" type="pres">
      <dgm:prSet presAssocID="{02F6B3F3-8465-4AF8-8F9E-98501278A40E}" presName="textA" presStyleLbl="revTx" presStyleIdx="4" presStyleCnt="6">
        <dgm:presLayoutVars>
          <dgm:bulletEnabled val="1"/>
        </dgm:presLayoutVars>
      </dgm:prSet>
      <dgm:spPr/>
    </dgm:pt>
    <dgm:pt modelId="{A07A931B-8637-4BEB-BB7D-9703BE0D1DA9}" type="pres">
      <dgm:prSet presAssocID="{02F6B3F3-8465-4AF8-8F9E-98501278A40E}" presName="circleA" presStyleLbl="node1" presStyleIdx="4" presStyleCnt="6"/>
      <dgm:spPr/>
    </dgm:pt>
    <dgm:pt modelId="{6F27C93C-6E1B-470B-8B71-B54FCAA31255}" type="pres">
      <dgm:prSet presAssocID="{02F6B3F3-8465-4AF8-8F9E-98501278A40E}" presName="spaceA" presStyleCnt="0"/>
      <dgm:spPr/>
    </dgm:pt>
    <dgm:pt modelId="{A78C96F7-4A66-4B6A-AF98-351A36B4172D}" type="pres">
      <dgm:prSet presAssocID="{A817E20C-E72E-4A0D-ADE0-76008A0A4240}" presName="space" presStyleCnt="0"/>
      <dgm:spPr/>
    </dgm:pt>
    <dgm:pt modelId="{B8D9A076-27AD-4E64-97F3-569391DB7BCC}" type="pres">
      <dgm:prSet presAssocID="{B2F46024-424F-4AA7-B15E-746CF732C0B2}" presName="compositeB" presStyleCnt="0"/>
      <dgm:spPr/>
    </dgm:pt>
    <dgm:pt modelId="{54DDCDA6-BB66-4069-B9D2-F10F05784775}" type="pres">
      <dgm:prSet presAssocID="{B2F46024-424F-4AA7-B15E-746CF732C0B2}" presName="textB" presStyleLbl="revTx" presStyleIdx="5" presStyleCnt="6">
        <dgm:presLayoutVars>
          <dgm:bulletEnabled val="1"/>
        </dgm:presLayoutVars>
      </dgm:prSet>
      <dgm:spPr/>
    </dgm:pt>
    <dgm:pt modelId="{A27FC50D-ED17-4C8B-8A80-698FA49098FA}" type="pres">
      <dgm:prSet presAssocID="{B2F46024-424F-4AA7-B15E-746CF732C0B2}" presName="circleB" presStyleLbl="node1" presStyleIdx="5" presStyleCnt="6"/>
      <dgm:spPr/>
    </dgm:pt>
    <dgm:pt modelId="{9A541FBB-F57D-422D-8D4A-418F97634582}" type="pres">
      <dgm:prSet presAssocID="{B2F46024-424F-4AA7-B15E-746CF732C0B2}" presName="spaceB" presStyleCnt="0"/>
      <dgm:spPr/>
    </dgm:pt>
  </dgm:ptLst>
  <dgm:cxnLst>
    <dgm:cxn modelId="{439E2F12-0344-43DA-92AF-5468320BF63F}" type="presOf" srcId="{A6818C2F-2E83-4D67-B8E9-81A4646DCED9}" destId="{FED5D67D-8B95-4FB9-989B-4D871DCC3F39}" srcOrd="0" destOrd="0" presId="urn:microsoft.com/office/officeart/2005/8/layout/hProcess11"/>
    <dgm:cxn modelId="{A4E0A827-E248-4804-BC1E-8DA96FB15B79}" type="presOf" srcId="{EB935387-0384-4DA7-8BE8-817ADAB0BE5B}" destId="{F31FF6C0-2D6F-4F5C-AF93-7180CFF6C3EF}" srcOrd="0" destOrd="0" presId="urn:microsoft.com/office/officeart/2005/8/layout/hProcess11"/>
    <dgm:cxn modelId="{E7463E33-E5AD-46A3-88A7-0745E34902CB}" srcId="{A6818C2F-2E83-4D67-B8E9-81A4646DCED9}" destId="{EB935387-0384-4DA7-8BE8-817ADAB0BE5B}" srcOrd="0" destOrd="0" parTransId="{449AEC7F-4D3E-4A19-8F90-D4A3E2E10278}" sibTransId="{BF01A6FD-200F-4F29-A3D5-E9CC2B30DD5B}"/>
    <dgm:cxn modelId="{9A993F50-1D19-4990-A618-F0D225EFBCA6}" type="presOf" srcId="{02F6B3F3-8465-4AF8-8F9E-98501278A40E}" destId="{D1BA0CBC-73C0-4A56-8F6C-A58CE9555FB8}" srcOrd="0" destOrd="0" presId="urn:microsoft.com/office/officeart/2005/8/layout/hProcess11"/>
    <dgm:cxn modelId="{C2844353-A3BC-41F0-91FB-143996DECBAB}" type="presOf" srcId="{F98F3ABD-17F6-4491-8E88-2516E73FF9AC}" destId="{F7ED3F5F-6B12-4931-A4F9-0856940025C4}" srcOrd="0" destOrd="0" presId="urn:microsoft.com/office/officeart/2005/8/layout/hProcess11"/>
    <dgm:cxn modelId="{B3741D61-14E3-42B2-98B0-2C6C727409E2}" type="presOf" srcId="{81E53AD9-18DE-49C0-987D-6FE4C0530342}" destId="{C5FF6E5E-3C2B-4E08-8A4E-504C4977B0C6}" srcOrd="0" destOrd="0" presId="urn:microsoft.com/office/officeart/2005/8/layout/hProcess11"/>
    <dgm:cxn modelId="{CE327661-368B-414E-B1E6-8A660468B4A1}" srcId="{A6818C2F-2E83-4D67-B8E9-81A4646DCED9}" destId="{24CD6EB5-DFA3-46E1-AE55-F5225013D942}" srcOrd="3" destOrd="0" parTransId="{4C8F1FBF-B564-4A94-950D-1C9847D8CD52}" sibTransId="{A2D603FD-C6DC-4034-8E5E-5EB4D92CFCC4}"/>
    <dgm:cxn modelId="{0B1FB164-1D88-4AE9-8698-F8386EAB9E25}" type="presOf" srcId="{B2F46024-424F-4AA7-B15E-746CF732C0B2}" destId="{54DDCDA6-BB66-4069-B9D2-F10F05784775}" srcOrd="0" destOrd="0" presId="urn:microsoft.com/office/officeart/2005/8/layout/hProcess11"/>
    <dgm:cxn modelId="{89AD0A6B-C293-46F4-9F04-B24F805F01E9}" srcId="{A6818C2F-2E83-4D67-B8E9-81A4646DCED9}" destId="{02F6B3F3-8465-4AF8-8F9E-98501278A40E}" srcOrd="4" destOrd="0" parTransId="{2D67B639-C6FC-4381-BB77-0760C2AE2137}" sibTransId="{A817E20C-E72E-4A0D-ADE0-76008A0A4240}"/>
    <dgm:cxn modelId="{F8F37A70-BD09-4D3F-9442-0DF35A2181E5}" srcId="{A6818C2F-2E83-4D67-B8E9-81A4646DCED9}" destId="{F98F3ABD-17F6-4491-8E88-2516E73FF9AC}" srcOrd="1" destOrd="0" parTransId="{56D4AC67-DC5C-4C99-BC74-76014C3798E1}" sibTransId="{5C17E8E5-A797-4EC2-B692-AC8113F805AE}"/>
    <dgm:cxn modelId="{EA2F24A2-828F-4CC5-9612-4AB0ACCB652E}" srcId="{A6818C2F-2E83-4D67-B8E9-81A4646DCED9}" destId="{B2F46024-424F-4AA7-B15E-746CF732C0B2}" srcOrd="5" destOrd="0" parTransId="{8FE1535E-AD6D-4D34-8568-6FEF4316BAD1}" sibTransId="{7C3CDD3F-610B-4EA9-9B54-9A858F94E67E}"/>
    <dgm:cxn modelId="{00961EE1-BF7F-4E8A-BA30-14C16840F374}" type="presOf" srcId="{24CD6EB5-DFA3-46E1-AE55-F5225013D942}" destId="{42B88069-EA45-4DF3-A439-ADF6F28D848E}" srcOrd="0" destOrd="0" presId="urn:microsoft.com/office/officeart/2005/8/layout/hProcess11"/>
    <dgm:cxn modelId="{DABCE4E2-1949-453E-92EA-DA1EEC70D804}" srcId="{A6818C2F-2E83-4D67-B8E9-81A4646DCED9}" destId="{81E53AD9-18DE-49C0-987D-6FE4C0530342}" srcOrd="2" destOrd="0" parTransId="{09ADC6A7-ADD9-4531-A6EB-FC575F3123BE}" sibTransId="{673CA138-52F0-4D61-B8C1-48792E6DDE64}"/>
    <dgm:cxn modelId="{CEE10A3C-434E-4014-B5F2-7120807E52DC}" type="presParOf" srcId="{FED5D67D-8B95-4FB9-989B-4D871DCC3F39}" destId="{46F96635-641A-40C6-BD91-3D2362FAFF5A}" srcOrd="0" destOrd="0" presId="urn:microsoft.com/office/officeart/2005/8/layout/hProcess11"/>
    <dgm:cxn modelId="{AFA0DC39-C2E5-4B57-B133-3513FB1618A7}" type="presParOf" srcId="{FED5D67D-8B95-4FB9-989B-4D871DCC3F39}" destId="{5934A79B-FA68-4A6E-9B9D-BDD9B8D79166}" srcOrd="1" destOrd="0" presId="urn:microsoft.com/office/officeart/2005/8/layout/hProcess11"/>
    <dgm:cxn modelId="{1B530900-CF8C-4E22-AF50-4B513ED582A7}" type="presParOf" srcId="{5934A79B-FA68-4A6E-9B9D-BDD9B8D79166}" destId="{A1810E30-1A7F-4DB7-B0C2-28870E00C3C0}" srcOrd="0" destOrd="0" presId="urn:microsoft.com/office/officeart/2005/8/layout/hProcess11"/>
    <dgm:cxn modelId="{CD9C9E70-BE3B-47F4-8735-B668181695D3}" type="presParOf" srcId="{A1810E30-1A7F-4DB7-B0C2-28870E00C3C0}" destId="{F31FF6C0-2D6F-4F5C-AF93-7180CFF6C3EF}" srcOrd="0" destOrd="0" presId="urn:microsoft.com/office/officeart/2005/8/layout/hProcess11"/>
    <dgm:cxn modelId="{9E7F3507-A498-49BA-837B-72C9E68F1675}" type="presParOf" srcId="{A1810E30-1A7F-4DB7-B0C2-28870E00C3C0}" destId="{0A1AA54E-F155-4C9E-8DD6-6A66B615CC97}" srcOrd="1" destOrd="0" presId="urn:microsoft.com/office/officeart/2005/8/layout/hProcess11"/>
    <dgm:cxn modelId="{6497FB55-4F8E-4A8C-9925-E48663EBD397}" type="presParOf" srcId="{A1810E30-1A7F-4DB7-B0C2-28870E00C3C0}" destId="{56BC4ABE-0B94-4E25-92A4-2F0651467EB1}" srcOrd="2" destOrd="0" presId="urn:microsoft.com/office/officeart/2005/8/layout/hProcess11"/>
    <dgm:cxn modelId="{B1366C5E-1365-4DCE-990B-866331562421}" type="presParOf" srcId="{5934A79B-FA68-4A6E-9B9D-BDD9B8D79166}" destId="{D65478B9-6E04-48E9-AAD0-66D5C9203AA9}" srcOrd="1" destOrd="0" presId="urn:microsoft.com/office/officeart/2005/8/layout/hProcess11"/>
    <dgm:cxn modelId="{7ECE3353-1B68-4355-9C8B-0D9ADBDD9933}" type="presParOf" srcId="{5934A79B-FA68-4A6E-9B9D-BDD9B8D79166}" destId="{BE320A29-7481-4E12-8965-C7CCFEE194CA}" srcOrd="2" destOrd="0" presId="urn:microsoft.com/office/officeart/2005/8/layout/hProcess11"/>
    <dgm:cxn modelId="{1878C638-A6E4-4670-9B77-99CC54F5D76D}" type="presParOf" srcId="{BE320A29-7481-4E12-8965-C7CCFEE194CA}" destId="{F7ED3F5F-6B12-4931-A4F9-0856940025C4}" srcOrd="0" destOrd="0" presId="urn:microsoft.com/office/officeart/2005/8/layout/hProcess11"/>
    <dgm:cxn modelId="{6CE817F7-0DE6-4E00-9D1D-45A1AF856D25}" type="presParOf" srcId="{BE320A29-7481-4E12-8965-C7CCFEE194CA}" destId="{D01C60A9-E15B-47AC-9F5E-C7E1AC4A7955}" srcOrd="1" destOrd="0" presId="urn:microsoft.com/office/officeart/2005/8/layout/hProcess11"/>
    <dgm:cxn modelId="{9A24DEFA-3CD9-48C6-8E62-C423A7B96065}" type="presParOf" srcId="{BE320A29-7481-4E12-8965-C7CCFEE194CA}" destId="{7B780B83-C9CD-4A4A-A76C-F6554BFDE5F0}" srcOrd="2" destOrd="0" presId="urn:microsoft.com/office/officeart/2005/8/layout/hProcess11"/>
    <dgm:cxn modelId="{D7D3F7D4-5FA3-404C-8AA1-6BD7B75100C3}" type="presParOf" srcId="{5934A79B-FA68-4A6E-9B9D-BDD9B8D79166}" destId="{58063DB1-DDF6-40C5-ABAB-AF28558B7523}" srcOrd="3" destOrd="0" presId="urn:microsoft.com/office/officeart/2005/8/layout/hProcess11"/>
    <dgm:cxn modelId="{ED52F695-91EA-4EB1-B465-7F8A15752175}" type="presParOf" srcId="{5934A79B-FA68-4A6E-9B9D-BDD9B8D79166}" destId="{D176428D-2EC9-44FE-8DA4-8B1BE256BBB4}" srcOrd="4" destOrd="0" presId="urn:microsoft.com/office/officeart/2005/8/layout/hProcess11"/>
    <dgm:cxn modelId="{716391F2-5C07-41E4-A751-5734088C32EF}" type="presParOf" srcId="{D176428D-2EC9-44FE-8DA4-8B1BE256BBB4}" destId="{C5FF6E5E-3C2B-4E08-8A4E-504C4977B0C6}" srcOrd="0" destOrd="0" presId="urn:microsoft.com/office/officeart/2005/8/layout/hProcess11"/>
    <dgm:cxn modelId="{3F51C18A-38C4-4B69-9542-718060F817AE}" type="presParOf" srcId="{D176428D-2EC9-44FE-8DA4-8B1BE256BBB4}" destId="{BA9424FF-AF31-4AD2-80FA-F5B086C6D975}" srcOrd="1" destOrd="0" presId="urn:microsoft.com/office/officeart/2005/8/layout/hProcess11"/>
    <dgm:cxn modelId="{D6EC0CD0-0116-43C9-B77D-B6C30263A142}" type="presParOf" srcId="{D176428D-2EC9-44FE-8DA4-8B1BE256BBB4}" destId="{442ABEC2-EA3B-43D9-BB23-DFDBA417B1FD}" srcOrd="2" destOrd="0" presId="urn:microsoft.com/office/officeart/2005/8/layout/hProcess11"/>
    <dgm:cxn modelId="{A23F3AA4-4B2C-4BBF-9B08-57C2D9174BE0}" type="presParOf" srcId="{5934A79B-FA68-4A6E-9B9D-BDD9B8D79166}" destId="{6AE7B613-1652-4AC5-BBBE-8E00E486CABD}" srcOrd="5" destOrd="0" presId="urn:microsoft.com/office/officeart/2005/8/layout/hProcess11"/>
    <dgm:cxn modelId="{059B8650-5C64-4EA0-844F-7F8E03C26A56}" type="presParOf" srcId="{5934A79B-FA68-4A6E-9B9D-BDD9B8D79166}" destId="{B9CBF89B-D367-4AC1-9B38-FE0375ED7ACF}" srcOrd="6" destOrd="0" presId="urn:microsoft.com/office/officeart/2005/8/layout/hProcess11"/>
    <dgm:cxn modelId="{3DBA5E51-96F3-4984-8E08-16599FF65A4F}" type="presParOf" srcId="{B9CBF89B-D367-4AC1-9B38-FE0375ED7ACF}" destId="{42B88069-EA45-4DF3-A439-ADF6F28D848E}" srcOrd="0" destOrd="0" presId="urn:microsoft.com/office/officeart/2005/8/layout/hProcess11"/>
    <dgm:cxn modelId="{A9C3245F-FFE7-44D0-93AF-92639698C84A}" type="presParOf" srcId="{B9CBF89B-D367-4AC1-9B38-FE0375ED7ACF}" destId="{D361F227-60C0-47BA-92D0-8E4E456520CB}" srcOrd="1" destOrd="0" presId="urn:microsoft.com/office/officeart/2005/8/layout/hProcess11"/>
    <dgm:cxn modelId="{E028F6A6-50B3-44D3-B48D-074E0C8BEC92}" type="presParOf" srcId="{B9CBF89B-D367-4AC1-9B38-FE0375ED7ACF}" destId="{BC289307-7532-4936-A8B2-7FA5F78DFFE2}" srcOrd="2" destOrd="0" presId="urn:microsoft.com/office/officeart/2005/8/layout/hProcess11"/>
    <dgm:cxn modelId="{90A79A68-39CC-4A43-9096-BCA4FDAA8AE0}" type="presParOf" srcId="{5934A79B-FA68-4A6E-9B9D-BDD9B8D79166}" destId="{B79F936C-CE99-4721-9110-D09BF4F6384B}" srcOrd="7" destOrd="0" presId="urn:microsoft.com/office/officeart/2005/8/layout/hProcess11"/>
    <dgm:cxn modelId="{561892DB-BDEB-457F-848C-6C6A998BCB93}" type="presParOf" srcId="{5934A79B-FA68-4A6E-9B9D-BDD9B8D79166}" destId="{255B95EC-3D92-483A-9C15-4E6C5D785DE1}" srcOrd="8" destOrd="0" presId="urn:microsoft.com/office/officeart/2005/8/layout/hProcess11"/>
    <dgm:cxn modelId="{E42459CB-E039-4F3C-A403-9D588781A1EB}" type="presParOf" srcId="{255B95EC-3D92-483A-9C15-4E6C5D785DE1}" destId="{D1BA0CBC-73C0-4A56-8F6C-A58CE9555FB8}" srcOrd="0" destOrd="0" presId="urn:microsoft.com/office/officeart/2005/8/layout/hProcess11"/>
    <dgm:cxn modelId="{47B6EB16-757C-4109-B268-1542BFF52A31}" type="presParOf" srcId="{255B95EC-3D92-483A-9C15-4E6C5D785DE1}" destId="{A07A931B-8637-4BEB-BB7D-9703BE0D1DA9}" srcOrd="1" destOrd="0" presId="urn:microsoft.com/office/officeart/2005/8/layout/hProcess11"/>
    <dgm:cxn modelId="{ACD3A8B6-221B-402D-82D6-02E0772C56EC}" type="presParOf" srcId="{255B95EC-3D92-483A-9C15-4E6C5D785DE1}" destId="{6F27C93C-6E1B-470B-8B71-B54FCAA31255}" srcOrd="2" destOrd="0" presId="urn:microsoft.com/office/officeart/2005/8/layout/hProcess11"/>
    <dgm:cxn modelId="{B2C71F85-5BD2-4032-8B3C-14E70774675C}" type="presParOf" srcId="{5934A79B-FA68-4A6E-9B9D-BDD9B8D79166}" destId="{A78C96F7-4A66-4B6A-AF98-351A36B4172D}" srcOrd="9" destOrd="0" presId="urn:microsoft.com/office/officeart/2005/8/layout/hProcess11"/>
    <dgm:cxn modelId="{063CE8AF-7E79-4CFB-A667-67C5AB46A3E4}" type="presParOf" srcId="{5934A79B-FA68-4A6E-9B9D-BDD9B8D79166}" destId="{B8D9A076-27AD-4E64-97F3-569391DB7BCC}" srcOrd="10" destOrd="0" presId="urn:microsoft.com/office/officeart/2005/8/layout/hProcess11"/>
    <dgm:cxn modelId="{E2B86FD6-FDD5-43B4-86AB-5E5EA7857633}" type="presParOf" srcId="{B8D9A076-27AD-4E64-97F3-569391DB7BCC}" destId="{54DDCDA6-BB66-4069-B9D2-F10F05784775}" srcOrd="0" destOrd="0" presId="urn:microsoft.com/office/officeart/2005/8/layout/hProcess11"/>
    <dgm:cxn modelId="{3E1C0C64-8F22-444B-9F0B-A3D3F0F60A10}" type="presParOf" srcId="{B8D9A076-27AD-4E64-97F3-569391DB7BCC}" destId="{A27FC50D-ED17-4C8B-8A80-698FA49098FA}" srcOrd="1" destOrd="0" presId="urn:microsoft.com/office/officeart/2005/8/layout/hProcess11"/>
    <dgm:cxn modelId="{440D09FE-971A-49E4-AD51-0E9BC1215BB5}" type="presParOf" srcId="{B8D9A076-27AD-4E64-97F3-569391DB7BCC}" destId="{9A541FBB-F57D-422D-8D4A-418F9763458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96635-641A-40C6-BD91-3D2362FAFF5A}">
      <dsp:nvSpPr>
        <dsp:cNvPr id="0" name=""/>
        <dsp:cNvSpPr/>
      </dsp:nvSpPr>
      <dsp:spPr>
        <a:xfrm>
          <a:off x="0" y="618679"/>
          <a:ext cx="11216641" cy="82490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1FF6C0-2D6F-4F5C-AF93-7180CFF6C3EF}">
      <dsp:nvSpPr>
        <dsp:cNvPr id="0" name=""/>
        <dsp:cNvSpPr/>
      </dsp:nvSpPr>
      <dsp:spPr>
        <a:xfrm>
          <a:off x="2772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Linear regression</a:t>
          </a:r>
        </a:p>
      </dsp:txBody>
      <dsp:txXfrm>
        <a:off x="2772" y="0"/>
        <a:ext cx="1614309" cy="824905"/>
      </dsp:txXfrm>
    </dsp:sp>
    <dsp:sp modelId="{0A1AA54E-F155-4C9E-8DD6-6A66B615CC97}">
      <dsp:nvSpPr>
        <dsp:cNvPr id="0" name=""/>
        <dsp:cNvSpPr/>
      </dsp:nvSpPr>
      <dsp:spPr>
        <a:xfrm>
          <a:off x="706813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ED3F5F-6B12-4931-A4F9-0856940025C4}">
      <dsp:nvSpPr>
        <dsp:cNvPr id="0" name=""/>
        <dsp:cNvSpPr/>
      </dsp:nvSpPr>
      <dsp:spPr>
        <a:xfrm>
          <a:off x="1697797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</dsp:txBody>
      <dsp:txXfrm>
        <a:off x="1697797" y="1237358"/>
        <a:ext cx="1614309" cy="824905"/>
      </dsp:txXfrm>
    </dsp:sp>
    <dsp:sp modelId="{D01C60A9-E15B-47AC-9F5E-C7E1AC4A7955}">
      <dsp:nvSpPr>
        <dsp:cNvPr id="0" name=""/>
        <dsp:cNvSpPr/>
      </dsp:nvSpPr>
      <dsp:spPr>
        <a:xfrm>
          <a:off x="2401838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F6E5E-3C2B-4E08-8A4E-504C4977B0C6}">
      <dsp:nvSpPr>
        <dsp:cNvPr id="0" name=""/>
        <dsp:cNvSpPr/>
      </dsp:nvSpPr>
      <dsp:spPr>
        <a:xfrm>
          <a:off x="3392821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Generalized linear models</a:t>
          </a:r>
        </a:p>
      </dsp:txBody>
      <dsp:txXfrm>
        <a:off x="3392821" y="0"/>
        <a:ext cx="1614309" cy="824905"/>
      </dsp:txXfrm>
    </dsp:sp>
    <dsp:sp modelId="{BA9424FF-AF31-4AD2-80FA-F5B086C6D975}">
      <dsp:nvSpPr>
        <dsp:cNvPr id="0" name=""/>
        <dsp:cNvSpPr/>
      </dsp:nvSpPr>
      <dsp:spPr>
        <a:xfrm>
          <a:off x="409686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B88069-EA45-4DF3-A439-ADF6F28D848E}">
      <dsp:nvSpPr>
        <dsp:cNvPr id="0" name=""/>
        <dsp:cNvSpPr/>
      </dsp:nvSpPr>
      <dsp:spPr>
        <a:xfrm>
          <a:off x="5087846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Single-layer neural networks</a:t>
          </a:r>
        </a:p>
      </dsp:txBody>
      <dsp:txXfrm>
        <a:off x="5087846" y="1237358"/>
        <a:ext cx="1614309" cy="824905"/>
      </dsp:txXfrm>
    </dsp:sp>
    <dsp:sp modelId="{D361F227-60C0-47BA-92D0-8E4E456520CB}">
      <dsp:nvSpPr>
        <dsp:cNvPr id="0" name=""/>
        <dsp:cNvSpPr/>
      </dsp:nvSpPr>
      <dsp:spPr>
        <a:xfrm>
          <a:off x="5791887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A0CBC-73C0-4A56-8F6C-A58CE9555FB8}">
      <dsp:nvSpPr>
        <dsp:cNvPr id="0" name=""/>
        <dsp:cNvSpPr/>
      </dsp:nvSpPr>
      <dsp:spPr>
        <a:xfrm>
          <a:off x="6782870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Multilayer neural networks</a:t>
          </a:r>
        </a:p>
      </dsp:txBody>
      <dsp:txXfrm>
        <a:off x="6782870" y="0"/>
        <a:ext cx="1614309" cy="824905"/>
      </dsp:txXfrm>
    </dsp:sp>
    <dsp:sp modelId="{A07A931B-8637-4BEB-BB7D-9703BE0D1DA9}">
      <dsp:nvSpPr>
        <dsp:cNvPr id="0" name=""/>
        <dsp:cNvSpPr/>
      </dsp:nvSpPr>
      <dsp:spPr>
        <a:xfrm>
          <a:off x="748691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DDCDA6-BB66-4069-B9D2-F10F05784775}">
      <dsp:nvSpPr>
        <dsp:cNvPr id="0" name=""/>
        <dsp:cNvSpPr/>
      </dsp:nvSpPr>
      <dsp:spPr>
        <a:xfrm>
          <a:off x="8477895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Convolutional neural networks</a:t>
          </a:r>
        </a:p>
      </dsp:txBody>
      <dsp:txXfrm>
        <a:off x="8477895" y="1237358"/>
        <a:ext cx="1614309" cy="824905"/>
      </dsp:txXfrm>
    </dsp:sp>
    <dsp:sp modelId="{A27FC50D-ED17-4C8B-8A80-698FA49098FA}">
      <dsp:nvSpPr>
        <dsp:cNvPr id="0" name=""/>
        <dsp:cNvSpPr/>
      </dsp:nvSpPr>
      <dsp:spPr>
        <a:xfrm>
          <a:off x="9181936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3B40-5DCF-4258-96D0-70E04B8F9A4E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DE8A5-C84C-4699-91F1-F4F01958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0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31B60-9600-4716-A2FD-EB59D46AC6B1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B7A0-04DA-4663-A775-37F4D474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2021</a:t>
            </a:r>
            <a:r>
              <a:rPr lang="en-US" sz="1800" baseline="0" dirty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7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9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83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36809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assets/conv-demo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vC3bTziLR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youtu.be/G63goXc5My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log.myheritage.com/2021/02/deep-nostalgia-goes-viral/" TargetMode="External"/><Relationship Id="rId4" Type="http://schemas.openxmlformats.org/officeDocument/2006/relationships/hyperlink" Target="https://www.myheritage.com/deep-nostalgi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oloclub.github.io/cnn-explainer/" TargetMode="External"/><Relationship Id="rId4" Type="http://schemas.openxmlformats.org/officeDocument/2006/relationships/hyperlink" Target="https://www.youtube.com/watch?v=HnWIHWFbuUQ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Destination: Convolutional Neural Networks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  <a:br>
              <a:rPr lang="en-US" dirty="0"/>
            </a:br>
            <a:r>
              <a:rPr lang="en-US" sz="2000" dirty="0"/>
              <a:t>Illustration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10</a:t>
            </a:fld>
            <a:endParaRPr lang="en-US"/>
          </a:p>
        </p:txBody>
      </p:sp>
      <p:pic>
        <p:nvPicPr>
          <p:cNvPr id="5" name="Google Shape;113;p6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514944" y="1600200"/>
            <a:ext cx="5160525" cy="45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7680" y="1244168"/>
            <a:ext cx="10728960" cy="4377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200"/>
              </a:spcBef>
              <a:buSzPct val="100000"/>
            </a:pPr>
            <a:r>
              <a:rPr lang="en-US" sz="1600" dirty="0"/>
              <a:t>Visit: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http://cs231n.github.io/assets/conv-demo/index.html</a:t>
            </a:r>
            <a:r>
              <a:rPr lang="en-US" sz="1600" dirty="0"/>
              <a:t> for an illustration.</a:t>
            </a:r>
          </a:p>
        </p:txBody>
      </p:sp>
    </p:spTree>
    <p:extLst>
      <p:ext uri="{BB962C8B-B14F-4D97-AF65-F5344CB8AC3E}">
        <p14:creationId xmlns:p14="http://schemas.microsoft.com/office/powerpoint/2010/main" val="2824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Layers In 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518634"/>
            <a:ext cx="11216640" cy="4568825"/>
          </a:xfrm>
        </p:spPr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Convolutional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padding=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Pooling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(MaxPooling2D(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pool_size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11</a:t>
            </a:fld>
            <a:endParaRPr lang="en-US"/>
          </a:p>
        </p:txBody>
      </p:sp>
      <p:sp>
        <p:nvSpPr>
          <p:cNvPr id="5" name="Google Shape;129;g853cf1eb50_0_20"/>
          <p:cNvSpPr txBox="1"/>
          <p:nvPr/>
        </p:nvSpPr>
        <p:spPr>
          <a:xfrm>
            <a:off x="1534551" y="2809695"/>
            <a:ext cx="2109090" cy="42961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Filters</a:t>
            </a:r>
            <a:endParaRPr dirty="0"/>
          </a:p>
        </p:txBody>
      </p:sp>
      <p:sp>
        <p:nvSpPr>
          <p:cNvPr id="6" name="Google Shape;131;g853cf1eb50_0_20"/>
          <p:cNvSpPr txBox="1"/>
          <p:nvPr/>
        </p:nvSpPr>
        <p:spPr>
          <a:xfrm>
            <a:off x="4806878" y="580096"/>
            <a:ext cx="3510271" cy="100843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“Kernel_Size”: How many pixels (square) should each filter examine.</a:t>
            </a:r>
            <a:endParaRPr/>
          </a:p>
        </p:txBody>
      </p:sp>
      <p:sp>
        <p:nvSpPr>
          <p:cNvPr id="7" name="Google Shape;132;g853cf1eb50_0_20"/>
          <p:cNvSpPr txBox="1"/>
          <p:nvPr/>
        </p:nvSpPr>
        <p:spPr>
          <a:xfrm>
            <a:off x="4509571" y="2422156"/>
            <a:ext cx="3349248" cy="87173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“Stride”: How many pixels to slide the filter at each step.</a:t>
            </a:r>
            <a:endParaRPr dirty="0"/>
          </a:p>
        </p:txBody>
      </p:sp>
      <p:sp>
        <p:nvSpPr>
          <p:cNvPr id="8" name="Google Shape;133;g853cf1eb50_0_20"/>
          <p:cNvSpPr txBox="1"/>
          <p:nvPr/>
        </p:nvSpPr>
        <p:spPr>
          <a:xfrm>
            <a:off x="2667934" y="4852499"/>
            <a:ext cx="2911502" cy="47825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Size of the Region to pool</a:t>
            </a:r>
            <a:endParaRPr dirty="0"/>
          </a:p>
        </p:txBody>
      </p:sp>
      <p:cxnSp>
        <p:nvCxnSpPr>
          <p:cNvPr id="9" name="Google Shape;134;g853cf1eb50_0_20"/>
          <p:cNvCxnSpPr>
            <a:stCxn id="5" idx="0"/>
          </p:cNvCxnSpPr>
          <p:nvPr/>
        </p:nvCxnSpPr>
        <p:spPr>
          <a:xfrm flipV="1">
            <a:off x="2589096" y="2222341"/>
            <a:ext cx="78838" cy="58735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35;g853cf1eb50_0_20"/>
          <p:cNvCxnSpPr>
            <a:stCxn id="6" idx="1"/>
          </p:cNvCxnSpPr>
          <p:nvPr/>
        </p:nvCxnSpPr>
        <p:spPr>
          <a:xfrm flipH="1">
            <a:off x="3142035" y="1084316"/>
            <a:ext cx="1664843" cy="83362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36;g853cf1eb50_0_20"/>
          <p:cNvCxnSpPr>
            <a:stCxn id="7" idx="1"/>
          </p:cNvCxnSpPr>
          <p:nvPr/>
        </p:nvCxnSpPr>
        <p:spPr>
          <a:xfrm flipH="1" flipV="1">
            <a:off x="3548480" y="2206803"/>
            <a:ext cx="961091" cy="65121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134;g853cf1eb50_0_20"/>
          <p:cNvCxnSpPr>
            <a:stCxn id="8" idx="0"/>
          </p:cNvCxnSpPr>
          <p:nvPr/>
        </p:nvCxnSpPr>
        <p:spPr>
          <a:xfrm flipV="1">
            <a:off x="4123685" y="4542817"/>
            <a:ext cx="117575" cy="30968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30;g853cf1eb50_0_20"/>
          <p:cNvSpPr txBox="1"/>
          <p:nvPr/>
        </p:nvSpPr>
        <p:spPr>
          <a:xfrm>
            <a:off x="487680" y="5656220"/>
            <a:ext cx="10728959" cy="68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Warning: Making sure that dimensions make sense can be more challenging convolutional networks than in feed forward.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5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Applications</a:t>
            </a: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51C44F-BB62-594B-A658-217D9C32EBE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11775130"/>
                  </p:ext>
                </p:extLst>
              </p:nvPr>
            </p:nvGraphicFramePr>
            <p:xfrm>
              <a:off x="1814139" y="1577340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C951C44F-BB62-594B-A658-217D9C32EB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4139" y="1577340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8893-067A-9744-836F-23EFE3E8CA0E}"/>
              </a:ext>
            </a:extLst>
          </p:cNvPr>
          <p:cNvSpPr txBox="1"/>
          <p:nvPr/>
        </p:nvSpPr>
        <p:spPr>
          <a:xfrm>
            <a:off x="487363" y="6286500"/>
            <a:ext cx="11215687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https://www.youtube.com/watch?v=vC3bTziLRTA</a:t>
            </a:r>
            <a:r>
              <a:rPr 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5D7DD-0342-4343-AF02-1DFB0A674CFB}"/>
              </a:ext>
            </a:extLst>
          </p:cNvPr>
          <p:cNvSpPr txBox="1"/>
          <p:nvPr/>
        </p:nvSpPr>
        <p:spPr>
          <a:xfrm>
            <a:off x="487363" y="1246094"/>
            <a:ext cx="11215687" cy="3312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u="sng" dirty="0"/>
              <a:t>Facial Recognition</a:t>
            </a:r>
          </a:p>
        </p:txBody>
      </p:sp>
    </p:spTree>
    <p:extLst>
      <p:ext uri="{BB962C8B-B14F-4D97-AF65-F5344CB8AC3E}">
        <p14:creationId xmlns:p14="http://schemas.microsoft.com/office/powerpoint/2010/main" val="2848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1F63-FEFB-9540-A925-77F024CF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Applications</a:t>
            </a: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B5D87CDA-5111-6E44-9CAF-B534787F69B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1507047"/>
                  </p:ext>
                </p:extLst>
              </p:nvPr>
            </p:nvGraphicFramePr>
            <p:xfrm>
              <a:off x="1523205" y="1600199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B5D87CDA-5111-6E44-9CAF-B534787F69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205" y="1600199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28913-C7C8-0E48-B17F-1458D8AE2A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DDE87-6E3D-C64F-B3B9-7E2838323028}"/>
              </a:ext>
            </a:extLst>
          </p:cNvPr>
          <p:cNvSpPr txBox="1"/>
          <p:nvPr/>
        </p:nvSpPr>
        <p:spPr>
          <a:xfrm>
            <a:off x="487362" y="6306184"/>
            <a:ext cx="11215687" cy="323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https://youtu.be/G63goXc5MyU</a:t>
            </a:r>
            <a:r>
              <a:rPr 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08AFD-F2D9-AF42-9ADC-37F0D599F576}"/>
              </a:ext>
            </a:extLst>
          </p:cNvPr>
          <p:cNvSpPr txBox="1"/>
          <p:nvPr/>
        </p:nvSpPr>
        <p:spPr>
          <a:xfrm>
            <a:off x="487362" y="1303020"/>
            <a:ext cx="11215687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u="sng" dirty="0"/>
              <a:t>Photo Wake-Up</a:t>
            </a:r>
          </a:p>
        </p:txBody>
      </p:sp>
    </p:spTree>
    <p:extLst>
      <p:ext uri="{BB962C8B-B14F-4D97-AF65-F5344CB8AC3E}">
        <p14:creationId xmlns:p14="http://schemas.microsoft.com/office/powerpoint/2010/main" val="36753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0FE50-8A93-F842-8989-70D97E33C1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64" y="3264638"/>
            <a:ext cx="7315200" cy="3364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9A5EE-F950-474A-99C0-0F50F588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Applications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CFEC8E-6A01-5246-A8C3-1288324FE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5518"/>
            <a:ext cx="5511800" cy="299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0418E-CE94-DC43-9ED3-A7895ECFF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1F68D-EAC4-A242-9BBA-3C302661D735}"/>
              </a:ext>
            </a:extLst>
          </p:cNvPr>
          <p:cNvSpPr txBox="1"/>
          <p:nvPr/>
        </p:nvSpPr>
        <p:spPr>
          <a:xfrm>
            <a:off x="487680" y="1463039"/>
            <a:ext cx="5393167" cy="14684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u="sng" dirty="0"/>
              <a:t>Deep Nostalgia</a:t>
            </a:r>
            <a:r>
              <a:rPr lang="en-US" sz="1600" dirty="0"/>
              <a:t>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By MyHeritage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Animates (old) photos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Went viral in February 2021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F6D7F4-C141-D14E-BBA4-CE658BC47B5A}"/>
              </a:ext>
            </a:extLst>
          </p:cNvPr>
          <p:cNvSpPr/>
          <p:nvPr/>
        </p:nvSpPr>
        <p:spPr>
          <a:xfrm>
            <a:off x="7256183" y="3425448"/>
            <a:ext cx="435161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https://www.myheritage.com/deep-nostalgia</a:t>
            </a:r>
            <a:r>
              <a:rPr lang="en-US" dirty="0"/>
              <a:t>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https://blog.myheritage.com/2021/02/deep-nostalgia-goes-viral/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46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75C-F256-EF46-AFCE-F978653C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37E-E314-1B49-94B5-599EB9A6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discussed</a:t>
            </a:r>
          </a:p>
          <a:p>
            <a:pPr lvl="1"/>
            <a:r>
              <a:rPr lang="en-US" dirty="0"/>
              <a:t>Convolutional neural networks</a:t>
            </a:r>
          </a:p>
          <a:p>
            <a:r>
              <a:rPr lang="en-US" dirty="0"/>
              <a:t>Tools discussed</a:t>
            </a:r>
          </a:p>
          <a:p>
            <a:pPr lvl="1"/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Examples discussed</a:t>
            </a:r>
          </a:p>
          <a:p>
            <a:pPr lvl="1"/>
            <a:r>
              <a:rPr lang="en-US" dirty="0"/>
              <a:t>Facial recognition</a:t>
            </a:r>
          </a:p>
          <a:p>
            <a:pPr lvl="1"/>
            <a:r>
              <a:rPr lang="en-US" dirty="0"/>
              <a:t>Animating photos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9210-14D4-FD43-A7F8-96EE61970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27555-5866-5A4E-BC82-0ACBD2ACBD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412" y="1295401"/>
            <a:ext cx="3657600" cy="43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linear regression</a:t>
            </a:r>
          </a:p>
          <a:p>
            <a:pPr lvl="1"/>
            <a:r>
              <a:rPr lang="en-US" dirty="0"/>
              <a:t>Prediction and estimation</a:t>
            </a:r>
          </a:p>
          <a:p>
            <a:pPr lvl="1"/>
            <a:r>
              <a:rPr lang="en-US" dirty="0"/>
              <a:t>Assumptions of the regression model</a:t>
            </a:r>
          </a:p>
          <a:p>
            <a:pPr lvl="1"/>
            <a:r>
              <a:rPr lang="en-US" dirty="0"/>
              <a:t>Regression analysis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Generalized linear models (GLMs)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Introduction to neural networks</a:t>
            </a:r>
          </a:p>
          <a:p>
            <a:pPr lvl="1"/>
            <a:r>
              <a:rPr lang="en-US" dirty="0"/>
              <a:t>Neural networks, today and in the past</a:t>
            </a:r>
          </a:p>
          <a:p>
            <a:pPr lvl="1"/>
            <a:r>
              <a:rPr lang="en-US" dirty="0"/>
              <a:t>Biological and artificial neural networks</a:t>
            </a:r>
          </a:p>
          <a:p>
            <a:pPr lvl="1"/>
            <a:r>
              <a:rPr lang="en-US" dirty="0"/>
              <a:t>How networks are trained</a:t>
            </a:r>
          </a:p>
          <a:p>
            <a:pPr lvl="1"/>
            <a:r>
              <a:rPr lang="en-US" dirty="0"/>
              <a:t>Let’s build our own networks!</a:t>
            </a:r>
          </a:p>
          <a:p>
            <a:r>
              <a:rPr lang="en-US" dirty="0"/>
              <a:t>Convolutional neural networks for visual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487679" y="4338536"/>
          <a:ext cx="11216641" cy="2062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71016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1: Linear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3008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2: Neural Networks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0520" y="1109406"/>
            <a:ext cx="5226474" cy="537368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DFF640-3F91-A64E-BA89-8ECF052F5487}"/>
              </a:ext>
            </a:extLst>
          </p:cNvPr>
          <p:cNvSpPr/>
          <p:nvPr/>
        </p:nvSpPr>
        <p:spPr>
          <a:xfrm>
            <a:off x="6087035" y="3236260"/>
            <a:ext cx="5325036" cy="493058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36515F-BE80-9449-BC5A-77F5FD260CDA}"/>
              </a:ext>
            </a:extLst>
          </p:cNvPr>
          <p:cNvSpPr/>
          <p:nvPr/>
        </p:nvSpPr>
        <p:spPr>
          <a:xfrm>
            <a:off x="8919882" y="5013411"/>
            <a:ext cx="1685366" cy="1225641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1AD221-2D50-B542-9757-76183BEF6CDF}"/>
              </a:ext>
            </a:extLst>
          </p:cNvPr>
          <p:cNvSpPr/>
          <p:nvPr/>
        </p:nvSpPr>
        <p:spPr>
          <a:xfrm>
            <a:off x="5576994" y="865364"/>
            <a:ext cx="6127326" cy="22886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9602E-8481-0F45-B0B2-1833DB182A09}"/>
              </a:ext>
            </a:extLst>
          </p:cNvPr>
          <p:cNvSpPr/>
          <p:nvPr/>
        </p:nvSpPr>
        <p:spPr>
          <a:xfrm>
            <a:off x="5576995" y="4531691"/>
            <a:ext cx="3342042" cy="186910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125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6"/>
            <a:endCxn id="7" idx="2"/>
          </p:cNvCxnSpPr>
          <p:nvPr/>
        </p:nvCxnSpPr>
        <p:spPr>
          <a:xfrm>
            <a:off x="2582262" y="1844683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>
            <a:stCxn id="6" idx="6"/>
            <a:endCxn id="7" idx="2"/>
          </p:cNvCxnSpPr>
          <p:nvPr/>
        </p:nvCxnSpPr>
        <p:spPr>
          <a:xfrm flipV="1">
            <a:off x="2582261" y="2112102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14" name="Oval 13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7" name="Straight Arrow Connector 16"/>
          <p:cNvCxnSpPr>
            <a:stCxn id="14" idx="6"/>
            <a:endCxn id="16" idx="2"/>
          </p:cNvCxnSpPr>
          <p:nvPr/>
        </p:nvCxnSpPr>
        <p:spPr>
          <a:xfrm>
            <a:off x="2582262" y="4282082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>
            <a:stCxn id="15" idx="6"/>
            <a:endCxn id="16" idx="2"/>
          </p:cNvCxnSpPr>
          <p:nvPr/>
        </p:nvCxnSpPr>
        <p:spPr>
          <a:xfrm flipV="1">
            <a:off x="2582261" y="4549501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16" idx="6"/>
            <a:endCxn id="24" idx="2"/>
          </p:cNvCxnSpPr>
          <p:nvPr/>
        </p:nvCxnSpPr>
        <p:spPr>
          <a:xfrm>
            <a:off x="4201151" y="4549501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8" name="TextBox 27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Linear Regression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blipFill>
                <a:blip r:embed="rId11"/>
                <a:stretch>
                  <a:fillRect l="-4364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GLMs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blipFill>
                <a:blip r:embed="rId12"/>
                <a:stretch>
                  <a:fillRect l="-5455" t="-13580" r="-4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4" name="Straight Arrow Connector 33"/>
          <p:cNvCxnSpPr>
            <a:stCxn id="31" idx="6"/>
            <a:endCxn id="33" idx="2"/>
          </p:cNvCxnSpPr>
          <p:nvPr/>
        </p:nvCxnSpPr>
        <p:spPr>
          <a:xfrm>
            <a:off x="8191964" y="2285261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5" name="Straight Arrow Connector 34"/>
          <p:cNvCxnSpPr>
            <a:stCxn id="32" idx="6"/>
            <a:endCxn id="33" idx="2"/>
          </p:cNvCxnSpPr>
          <p:nvPr/>
        </p:nvCxnSpPr>
        <p:spPr>
          <a:xfrm flipV="1">
            <a:off x="8191963" y="2552680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blipFill>
                <a:blip r:embed="rId1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33" idx="6"/>
            <a:endCxn id="41" idx="2"/>
          </p:cNvCxnSpPr>
          <p:nvPr/>
        </p:nvCxnSpPr>
        <p:spPr>
          <a:xfrm>
            <a:off x="9810853" y="2552680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44" name="Oval 43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Oval 44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Oval 45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p:cxnSp>
        <p:nvCxnSpPr>
          <p:cNvPr id="47" name="Straight Arrow Connector 46"/>
          <p:cNvCxnSpPr>
            <a:stCxn id="32" idx="6"/>
            <a:endCxn id="45" idx="2"/>
          </p:cNvCxnSpPr>
          <p:nvPr/>
        </p:nvCxnSpPr>
        <p:spPr>
          <a:xfrm>
            <a:off x="8191963" y="2967318"/>
            <a:ext cx="1088212" cy="38508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>
            <a:stCxn id="32" idx="6"/>
            <a:endCxn id="44" idx="2"/>
          </p:cNvCxnSpPr>
          <p:nvPr/>
        </p:nvCxnSpPr>
        <p:spPr>
          <a:xfrm flipV="1">
            <a:off x="8191963" y="1852368"/>
            <a:ext cx="1056926" cy="1114950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>
            <a:stCxn id="31" idx="6"/>
            <a:endCxn id="45" idx="2"/>
          </p:cNvCxnSpPr>
          <p:nvPr/>
        </p:nvCxnSpPr>
        <p:spPr>
          <a:xfrm>
            <a:off x="8191964" y="2285261"/>
            <a:ext cx="1088211" cy="106714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>
            <a:stCxn id="31" idx="6"/>
            <a:endCxn id="44" idx="2"/>
          </p:cNvCxnSpPr>
          <p:nvPr/>
        </p:nvCxnSpPr>
        <p:spPr>
          <a:xfrm flipV="1">
            <a:off x="8191964" y="1852368"/>
            <a:ext cx="1056925" cy="43289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9" name="Straight Arrow Connector 58"/>
          <p:cNvCxnSpPr>
            <a:stCxn id="46" idx="6"/>
            <a:endCxn id="41" idx="2"/>
          </p:cNvCxnSpPr>
          <p:nvPr/>
        </p:nvCxnSpPr>
        <p:spPr>
          <a:xfrm>
            <a:off x="9809605" y="1057897"/>
            <a:ext cx="740795" cy="149731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2" name="Straight Arrow Connector 61"/>
          <p:cNvCxnSpPr>
            <a:stCxn id="44" idx="6"/>
            <a:endCxn id="41" idx="2"/>
          </p:cNvCxnSpPr>
          <p:nvPr/>
        </p:nvCxnSpPr>
        <p:spPr>
          <a:xfrm>
            <a:off x="9809606" y="1852368"/>
            <a:ext cx="740794" cy="702845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5" name="Straight Arrow Connector 64"/>
          <p:cNvCxnSpPr>
            <a:stCxn id="45" idx="6"/>
            <a:endCxn id="41" idx="2"/>
          </p:cNvCxnSpPr>
          <p:nvPr/>
        </p:nvCxnSpPr>
        <p:spPr>
          <a:xfrm flipV="1">
            <a:off x="9840892" y="2555213"/>
            <a:ext cx="709508" cy="797191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Neural Network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9180742">
            <a:off x="5565695" y="3342204"/>
            <a:ext cx="1945308" cy="543965"/>
          </a:xfrm>
          <a:prstGeom prst="rightArrow">
            <a:avLst/>
          </a:prstGeom>
          <a:noFill/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3" name="Down Arrow 72"/>
          <p:cNvSpPr/>
          <p:nvPr/>
        </p:nvSpPr>
        <p:spPr>
          <a:xfrm>
            <a:off x="2908473" y="3273469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74577" y="1402762"/>
            <a:ext cx="7309964" cy="46598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5" name="Down Arrow 74"/>
          <p:cNvSpPr/>
          <p:nvPr/>
        </p:nvSpPr>
        <p:spPr>
          <a:xfrm>
            <a:off x="9331126" y="4289240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78" name="Oval 77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1" name="Straight Arrow Connector 80"/>
            <p:cNvCxnSpPr>
              <a:stCxn id="78" idx="6"/>
              <a:endCxn id="80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>
              <a:stCxn id="79" idx="6"/>
              <a:endCxn id="80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4" name="Straight Arrow Connector 83"/>
            <p:cNvCxnSpPr>
              <a:stCxn id="80" idx="6"/>
              <a:endCxn id="83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79" idx="6"/>
              <a:endCxn id="86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79" idx="6"/>
              <a:endCxn id="85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78" idx="6"/>
              <a:endCxn id="86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78" idx="6"/>
              <a:endCxn id="85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83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4" name="Straight Arrow Connector 93"/>
            <p:cNvCxnSpPr>
              <a:stCxn id="86" idx="6"/>
              <a:endCxn id="83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10" name="Straight Arrow Connector 109"/>
            <p:cNvCxnSpPr>
              <a:stCxn id="102" idx="6"/>
              <a:endCxn id="87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103" idx="6"/>
              <a:endCxn id="85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101" idx="6"/>
              <a:endCxn id="86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101" idx="6"/>
              <a:endCxn id="87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100" idx="6"/>
              <a:endCxn id="87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102" idx="6"/>
              <a:endCxn id="86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79" idx="6"/>
              <a:endCxn id="87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103" idx="6"/>
              <a:endCxn id="86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02" idx="6"/>
              <a:endCxn id="85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01" idx="6"/>
              <a:endCxn id="85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00" idx="6"/>
              <a:endCxn id="85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00" idx="6"/>
              <a:endCxn id="86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101" idx="6"/>
              <a:endCxn id="80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78" idx="6"/>
              <a:endCxn id="87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102" idx="6"/>
              <a:endCxn id="80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7" idx="6"/>
              <a:endCxn id="95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85" idx="6"/>
              <a:endCxn id="95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80" idx="6"/>
              <a:endCxn id="95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86" idx="6"/>
              <a:endCxn id="95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95" idx="6"/>
              <a:endCxn id="99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95" idx="6"/>
              <a:endCxn id="97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95" idx="6"/>
              <a:endCxn id="96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95" idx="6"/>
              <a:endCxn id="98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83" idx="6"/>
              <a:endCxn id="99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83" idx="6"/>
              <a:endCxn id="97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83" idx="6"/>
              <a:endCxn id="96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83" idx="6"/>
              <a:endCxn id="98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99" idx="6"/>
              <a:endCxn id="106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99" idx="6"/>
              <a:endCxn id="107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99" idx="6"/>
              <a:endCxn id="104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99" idx="6"/>
              <a:endCxn id="105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99" idx="6"/>
              <a:endCxn id="108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5" name="Straight Arrow Connector 144"/>
            <p:cNvCxnSpPr>
              <a:stCxn id="99" idx="6"/>
              <a:endCxn id="109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6" name="Straight Arrow Connector 145"/>
            <p:cNvCxnSpPr>
              <a:stCxn id="97" idx="6"/>
              <a:endCxn id="106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>
              <a:stCxn id="97" idx="6"/>
              <a:endCxn id="107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8" name="Straight Arrow Connector 147"/>
            <p:cNvCxnSpPr>
              <a:stCxn id="97" idx="6"/>
              <a:endCxn id="104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9" name="Straight Arrow Connector 148"/>
            <p:cNvCxnSpPr>
              <a:stCxn id="97" idx="6"/>
              <a:endCxn id="105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>
              <a:stCxn id="97" idx="6"/>
              <a:endCxn id="108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1" name="Straight Arrow Connector 150"/>
            <p:cNvCxnSpPr>
              <a:stCxn id="97" idx="6"/>
              <a:endCxn id="109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2" name="Straight Arrow Connector 151"/>
            <p:cNvCxnSpPr>
              <a:stCxn id="96" idx="6"/>
              <a:endCxn id="106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>
              <a:stCxn id="96" idx="6"/>
              <a:endCxn id="107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4" name="Straight Arrow Connector 153"/>
            <p:cNvCxnSpPr>
              <a:stCxn id="96" idx="6"/>
              <a:endCxn id="104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5" name="Straight Arrow Connector 154"/>
            <p:cNvCxnSpPr>
              <a:stCxn id="96" idx="6"/>
              <a:endCxn id="105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>
              <a:stCxn id="96" idx="6"/>
              <a:endCxn id="108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7" name="Straight Arrow Connector 156"/>
            <p:cNvCxnSpPr>
              <a:stCxn id="96" idx="6"/>
              <a:endCxn id="109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8" name="Straight Arrow Connector 157"/>
            <p:cNvCxnSpPr>
              <a:stCxn id="98" idx="6"/>
              <a:endCxn id="106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>
              <a:stCxn id="98" idx="6"/>
              <a:endCxn id="107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0" name="Straight Arrow Connector 159"/>
            <p:cNvCxnSpPr>
              <a:stCxn id="98" idx="6"/>
              <a:endCxn id="104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1" name="Straight Arrow Connector 160"/>
            <p:cNvCxnSpPr>
              <a:stCxn id="98" idx="6"/>
              <a:endCxn id="105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>
              <a:stCxn id="98" idx="6"/>
              <a:endCxn id="109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Neurons (hidden layers)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  <p:sp>
        <p:nvSpPr>
          <p:cNvPr id="166" name="Rectangle 165"/>
          <p:cNvSpPr/>
          <p:nvPr/>
        </p:nvSpPr>
        <p:spPr>
          <a:xfrm>
            <a:off x="7674178" y="4235327"/>
            <a:ext cx="3736367" cy="26226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79B108B-7674-1F42-8333-86B5E3CF15AD}"/>
              </a:ext>
            </a:extLst>
          </p:cNvPr>
          <p:cNvSpPr/>
          <p:nvPr/>
        </p:nvSpPr>
        <p:spPr>
          <a:xfrm>
            <a:off x="7321405" y="13152"/>
            <a:ext cx="4629252" cy="40285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90A048B-8B16-B444-9050-32896A92E447}"/>
              </a:ext>
            </a:extLst>
          </p:cNvPr>
          <p:cNvSpPr/>
          <p:nvPr/>
        </p:nvSpPr>
        <p:spPr>
          <a:xfrm>
            <a:off x="3842181" y="340647"/>
            <a:ext cx="3633021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0" b="1" cap="none" spc="0" dirty="0">
                <a:ln w="22225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32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 for Visual Recognition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2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“Big Wins” for 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ANNs have been around for a long time (since the 1940s!)</a:t>
            </a:r>
          </a:p>
          <a:p>
            <a:r>
              <a:rPr lang="en-US" dirty="0"/>
              <a:t>Recently, ANNs have been used </a:t>
            </a:r>
            <a:r>
              <a:rPr lang="en-US" b="1" dirty="0"/>
              <a:t>unstructured data</a:t>
            </a:r>
            <a:r>
              <a:rPr lang="en-US" dirty="0"/>
              <a:t>, where many other modeling techniques struggle.</a:t>
            </a:r>
          </a:p>
          <a:p>
            <a:r>
              <a:rPr lang="en-US" dirty="0"/>
              <a:t>Unstructured data are those data that do not fit will (or meaningfully) in the “data frame” style that we saw with the earlier data set.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b="1" dirty="0"/>
              <a:t>Digit identification</a:t>
            </a:r>
            <a:r>
              <a:rPr lang="en-US" dirty="0"/>
              <a:t>: recognition of digits on handwritten envelopes</a:t>
            </a:r>
          </a:p>
          <a:p>
            <a:pPr lvl="1"/>
            <a:r>
              <a:rPr lang="en-US" b="1" dirty="0"/>
              <a:t>Object recognition </a:t>
            </a:r>
            <a:r>
              <a:rPr lang="en-US" dirty="0"/>
              <a:t>in images: cat is a cat, regardless of where in the image the cat is, how the cat is oriented, what posture it is in, etc.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: interpretation of words depends on context, order, etc.; important parts of speech need not be located in the same place in a block of text or speech</a:t>
            </a:r>
          </a:p>
          <a:p>
            <a:r>
              <a:rPr lang="en-US" dirty="0"/>
              <a:t>The success of neural networks at these complex tasks can be attributed, in part, to advanced network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4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8" name="Content Placeholder 17">
                <a:extLst>
                  <a:ext uri="{FF2B5EF4-FFF2-40B4-BE49-F238E27FC236}">
                    <a16:creationId xmlns:a16="http://schemas.microsoft.com/office/drawing/2014/main" id="{D3518DE7-8D24-8649-8466-159666431EA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25064186"/>
                  </p:ext>
                </p:extLst>
              </p:nvPr>
            </p:nvGraphicFramePr>
            <p:xfrm>
              <a:off x="1523205" y="1541723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8" name="Content Placeholder 17">
                <a:extLst>
                  <a:ext uri="{FF2B5EF4-FFF2-40B4-BE49-F238E27FC236}">
                    <a16:creationId xmlns:a16="http://schemas.microsoft.com/office/drawing/2014/main" id="{D3518DE7-8D24-8649-8466-159666431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205" y="1541723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A81263A-067D-0A42-B374-F90A9D4C9F8C}"/>
              </a:ext>
            </a:extLst>
          </p:cNvPr>
          <p:cNvSpPr txBox="1"/>
          <p:nvPr/>
        </p:nvSpPr>
        <p:spPr>
          <a:xfrm>
            <a:off x="487363" y="6306185"/>
            <a:ext cx="11215687" cy="717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https://www.youtube.com/watch?v=HnWIHWFbuUQ</a:t>
            </a:r>
            <a:r>
              <a:rPr 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617C2F-9C5C-274F-B0ED-B37019A23D7A}"/>
              </a:ext>
            </a:extLst>
          </p:cNvPr>
          <p:cNvSpPr txBox="1"/>
          <p:nvPr/>
        </p:nvSpPr>
        <p:spPr>
          <a:xfrm>
            <a:off x="487362" y="1165412"/>
            <a:ext cx="11215687" cy="392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Convolutional Network Explainer: </a:t>
            </a:r>
            <a:r>
              <a:rPr lang="en-US" sz="1600" dirty="0">
                <a:hlinkClick r:id="rId5"/>
              </a:rPr>
              <a:t>https://poloclub.github.io/cnn-explainer/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3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Convolutional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Convolutional layers</a:t>
            </a:r>
            <a:r>
              <a:rPr lang="en-US" dirty="0"/>
              <a:t>, which use the same weights on sliding windows across the entire image</a:t>
            </a:r>
          </a:p>
          <a:p>
            <a:pPr lvl="1"/>
            <a:r>
              <a:rPr lang="en-US" dirty="0"/>
              <a:t>Can be viewed as a set of filters, which have been trained to recognize certain structures in the image</a:t>
            </a:r>
          </a:p>
          <a:p>
            <a:pPr lvl="1"/>
            <a:r>
              <a:rPr lang="en-US" dirty="0"/>
              <a:t>“Examine” what’s in a particular window of the image</a:t>
            </a:r>
          </a:p>
          <a:p>
            <a:pPr lvl="1"/>
            <a:r>
              <a:rPr lang="en-US" dirty="0"/>
              <a:t>Weights are fixed no matter which part of the image they are examining</a:t>
            </a:r>
          </a:p>
          <a:p>
            <a:pPr lvl="1"/>
            <a:r>
              <a:rPr lang="en-US" dirty="0"/>
              <a:t>Each filter is to see some type of visual feature, such as the edge of some orientation or a blotch of some color, or eventually entire honeycomb or wheel-like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C184E-228A-CB49-B649-90106B2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4" y="3492766"/>
            <a:ext cx="5427382" cy="2676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AAFA92-DA98-1646-9F9B-1BF3FD52BA08}"/>
              </a:ext>
            </a:extLst>
          </p:cNvPr>
          <p:cNvSpPr/>
          <p:nvPr/>
        </p:nvSpPr>
        <p:spPr>
          <a:xfrm>
            <a:off x="3671520" y="3738282"/>
            <a:ext cx="1698339" cy="1595718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079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226A-94F6-3F46-97D4-374D4641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Pooling 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B673-25D2-6142-A4AE-C43ECB9C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Pooling layers</a:t>
            </a:r>
            <a:r>
              <a:rPr lang="en-US" dirty="0"/>
              <a:t>, where output from earlier layers is combined and reduced</a:t>
            </a:r>
          </a:p>
          <a:p>
            <a:pPr lvl="1"/>
            <a:r>
              <a:rPr lang="en-US" dirty="0"/>
              <a:t>Used to progressively reduce the spatial size of the representation to reduce the amount of parameters and computation in the network</a:t>
            </a:r>
          </a:p>
          <a:p>
            <a:pPr lvl="1"/>
            <a:r>
              <a:rPr lang="en-US" dirty="0"/>
              <a:t>Hence, it controls overfitting</a:t>
            </a:r>
          </a:p>
          <a:p>
            <a:pPr lvl="1"/>
            <a:r>
              <a:rPr lang="en-US" dirty="0"/>
              <a:t>Two types include “</a:t>
            </a:r>
            <a:r>
              <a:rPr lang="en-US" b="1" dirty="0"/>
              <a:t>max pooling</a:t>
            </a:r>
            <a:r>
              <a:rPr lang="en-US" dirty="0"/>
              <a:t>” and “</a:t>
            </a:r>
            <a:r>
              <a:rPr lang="en-US" b="1" dirty="0"/>
              <a:t>average pooling</a:t>
            </a:r>
            <a:r>
              <a:rPr lang="en-US" dirty="0"/>
              <a:t>,” which select the maximum or average value, respectively, of activations over an area of the image, rather than every activation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649C5-B65A-DE48-B21D-9E5D08AF3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3C3C9-8CC1-6243-8B2B-8D21AEE1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4" y="3492766"/>
            <a:ext cx="5427382" cy="2676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14DBCB-1530-0447-87EA-766B07D28729}"/>
              </a:ext>
            </a:extLst>
          </p:cNvPr>
          <p:cNvSpPr/>
          <p:nvPr/>
        </p:nvSpPr>
        <p:spPr>
          <a:xfrm>
            <a:off x="5321025" y="3891337"/>
            <a:ext cx="1232175" cy="1433698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8DA-DD5F-9A47-9627-26FCE3061711}"/>
              </a:ext>
            </a:extLst>
          </p:cNvPr>
          <p:cNvSpPr/>
          <p:nvPr/>
        </p:nvSpPr>
        <p:spPr>
          <a:xfrm>
            <a:off x="2034987" y="3738282"/>
            <a:ext cx="3200401" cy="19812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84DA63-801E-A545-A68E-0D7C69CE3C62}"/>
              </a:ext>
            </a:extLst>
          </p:cNvPr>
          <p:cNvSpPr/>
          <p:nvPr/>
        </p:nvSpPr>
        <p:spPr>
          <a:xfrm>
            <a:off x="6615951" y="3492765"/>
            <a:ext cx="1636532" cy="26762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448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CD92-A93B-2649-B47D-6784497F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38D4B-30B1-2342-A512-D22ACAA9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layers provide at least two benefits:</a:t>
            </a:r>
          </a:p>
          <a:p>
            <a:pPr lvl="1"/>
            <a:r>
              <a:rPr lang="en-US" dirty="0"/>
              <a:t>Provide a way to recognize signals (and therefore objects) no matter where they are located in the image</a:t>
            </a:r>
          </a:p>
          <a:p>
            <a:pPr lvl="1"/>
            <a:r>
              <a:rPr lang="en-US" dirty="0"/>
              <a:t>Reduce the total number of weights learned in the network, improving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88E0-E60B-CB45-B81C-609528BEB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7BA6-CC84-1D4E-9908-E4D8391E60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682" y="2923596"/>
            <a:ext cx="7315200" cy="269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3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5FCAAF1F-0DFC-8748-938F-E54C07ECA3A4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HnWIHWFbuUQ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30281EE-A392-FB4F-A5ED-54078E4EC234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vC3bTziLRTA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AB5982D0-EBA1-7848-B11E-435F3CB48D5C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youtu.be/G63goXc5MyU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WellsFargo</Template>
  <TotalTime>87</TotalTime>
  <Words>849</Words>
  <Application>Microsoft Macintosh PowerPoint</Application>
  <PresentationFormat>Widescreen</PresentationFormat>
  <Paragraphs>144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Wells Fargo Sans Display</vt:lpstr>
      <vt:lpstr>Calibri</vt:lpstr>
      <vt:lpstr>Cambria Math</vt:lpstr>
      <vt:lpstr>Wells Fargo Sans</vt:lpstr>
      <vt:lpstr>Arial</vt:lpstr>
      <vt:lpstr>Courier New</vt:lpstr>
      <vt:lpstr>WellsFargo</vt:lpstr>
      <vt:lpstr>Destination: Convolutional Neural Networks</vt:lpstr>
      <vt:lpstr>Contents</vt:lpstr>
      <vt:lpstr>Road Map</vt:lpstr>
      <vt:lpstr>PowerPoint Presentation</vt:lpstr>
      <vt:lpstr>“Big Wins” for Artificial Neural Networks</vt:lpstr>
      <vt:lpstr>Convolutional Neural Networks Video</vt:lpstr>
      <vt:lpstr>Convolutional Neural Networks Convolutional layers</vt:lpstr>
      <vt:lpstr>Convolutional Neural Networks Pooling Layers</vt:lpstr>
      <vt:lpstr>Convolutional Neural Networks Layers</vt:lpstr>
      <vt:lpstr>Convolutional Layers Illustration</vt:lpstr>
      <vt:lpstr>Convolutional Layers In Keras</vt:lpstr>
      <vt:lpstr>Convolutional Neural Networks Applications</vt:lpstr>
      <vt:lpstr>Convolutional Neural Networks Applications</vt:lpstr>
      <vt:lpstr>Convolutional Neural Networks Applications</vt:lpstr>
      <vt:lpstr>Convolutional Neural Networks Wrap-Up</vt:lpstr>
    </vt:vector>
  </TitlesOfParts>
  <Company>Wells Fargo N.A.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Alice [QUANTITATIVE ANALYTICS SPEC]</dc:creator>
  <cp:lastModifiedBy>Alice Liu</cp:lastModifiedBy>
  <cp:revision>117</cp:revision>
  <dcterms:created xsi:type="dcterms:W3CDTF">2021-03-23T19:22:08Z</dcterms:created>
  <dcterms:modified xsi:type="dcterms:W3CDTF">2021-04-19T22:16:01Z</dcterms:modified>
</cp:coreProperties>
</file>